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rchivo Black" panose="020B0604020202020204" charset="0"/>
      <p:regular r:id="rId9"/>
    </p:embeddedFont>
    <p:embeddedFont>
      <p:font typeface="Arial" panose="020B0604020202020204" pitchFamily="34" charset="0"/>
      <p:regular r:id="rId10"/>
    </p:embeddedFont>
    <p:embeddedFont>
      <p:font typeface="Calibri" panose="020F0502020204030204" pitchFamily="34" charset="0"/>
      <p:regular r:id="rId11"/>
      <p:bold r:id="rId12"/>
      <p:italic r:id="rId13"/>
      <p:boldItalic r:id="rId14"/>
    </p:embeddedFont>
    <p:embeddedFont>
      <p:font typeface="Canva Sans" panose="020B0604020202020204" charset="0"/>
      <p:regular r:id="rId15"/>
    </p:embeddedFont>
    <p:embeddedFont>
      <p:font typeface="Canva Sans Bold" panose="020B0604020202020204" charset="0"/>
      <p:regular r:id="rId16"/>
    </p:embeddedFont>
    <p:embeddedFont>
      <p:font typeface="Montserrat Classic Bold" panose="020B0604020202020204" charset="0"/>
      <p:regular r:id="rId17"/>
    </p:embeddedFont>
    <p:embeddedFont>
      <p:font typeface="Montserrat Light" panose="00000400000000000000" pitchFamily="2"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jpe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309733" y="-594269"/>
            <a:ext cx="16242825" cy="11363228"/>
          </a:xfrm>
          <a:custGeom>
            <a:avLst/>
            <a:gdLst/>
            <a:ahLst/>
            <a:cxnLst/>
            <a:rect l="l" t="t" r="r" b="b"/>
            <a:pathLst>
              <a:path w="16242825" h="11363228">
                <a:moveTo>
                  <a:pt x="0" y="0"/>
                </a:moveTo>
                <a:lnTo>
                  <a:pt x="16242825" y="0"/>
                </a:lnTo>
                <a:lnTo>
                  <a:pt x="16242825" y="11363228"/>
                </a:lnTo>
                <a:lnTo>
                  <a:pt x="0" y="11363228"/>
                </a:lnTo>
                <a:lnTo>
                  <a:pt x="0" y="0"/>
                </a:lnTo>
                <a:close/>
              </a:path>
            </a:pathLst>
          </a:custGeom>
          <a:blipFill>
            <a:blip r:embed="rId2">
              <a:alphaModFix amt="6999"/>
            </a:blip>
            <a:stretch>
              <a:fillRect l="-15993" t="-5233" b="-5233"/>
            </a:stretch>
          </a:blipFill>
        </p:spPr>
      </p:sp>
      <p:sp>
        <p:nvSpPr>
          <p:cNvPr id="3" name="Freeform 3"/>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a:ln cap="sq">
            <a:noFill/>
            <a:prstDash val="solid"/>
            <a:miter/>
          </a:ln>
        </p:spPr>
      </p:sp>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56392" r="-23071"/>
              </a:stretch>
            </a:blipFill>
          </p:spPr>
        </p:sp>
      </p:grpSp>
      <p:sp>
        <p:nvSpPr>
          <p:cNvPr id="6" name="TextBox 6"/>
          <p:cNvSpPr txBox="1"/>
          <p:nvPr/>
        </p:nvSpPr>
        <p:spPr>
          <a:xfrm>
            <a:off x="810075" y="2145030"/>
            <a:ext cx="9334703" cy="4396674"/>
          </a:xfrm>
          <a:prstGeom prst="rect">
            <a:avLst/>
          </a:prstGeom>
        </p:spPr>
        <p:txBody>
          <a:bodyPr lIns="0" tIns="0" rIns="0" bIns="0" rtlCol="0" anchor="t">
            <a:spAutoFit/>
          </a:bodyPr>
          <a:lstStyle/>
          <a:p>
            <a:pPr algn="ctr">
              <a:lnSpc>
                <a:spcPts val="11664"/>
              </a:lnSpc>
            </a:pPr>
            <a:r>
              <a:rPr lang="en-US" sz="8452" spc="118">
                <a:solidFill>
                  <a:srgbClr val="040506"/>
                </a:solidFill>
                <a:latin typeface="Archivo Black"/>
              </a:rPr>
              <a:t>MANAGEMENT</a:t>
            </a:r>
          </a:p>
          <a:p>
            <a:pPr algn="ctr">
              <a:lnSpc>
                <a:spcPts val="11664"/>
              </a:lnSpc>
            </a:pPr>
            <a:endParaRPr lang="en-US" sz="8452" spc="118">
              <a:solidFill>
                <a:srgbClr val="040506"/>
              </a:solidFill>
              <a:latin typeface="Archivo Black"/>
            </a:endParaRPr>
          </a:p>
          <a:p>
            <a:pPr algn="ctr">
              <a:lnSpc>
                <a:spcPts val="11664"/>
              </a:lnSpc>
            </a:pPr>
            <a:endParaRPr lang="en-US" sz="8452" spc="118">
              <a:solidFill>
                <a:srgbClr val="040506"/>
              </a:solidFill>
              <a:latin typeface="Archivo Black"/>
            </a:endParaRPr>
          </a:p>
        </p:txBody>
      </p:sp>
      <p:sp>
        <p:nvSpPr>
          <p:cNvPr id="7" name="TextBox 7"/>
          <p:cNvSpPr txBox="1"/>
          <p:nvPr/>
        </p:nvSpPr>
        <p:spPr>
          <a:xfrm>
            <a:off x="-1529993" y="1276350"/>
            <a:ext cx="9614498" cy="1192530"/>
          </a:xfrm>
          <a:prstGeom prst="rect">
            <a:avLst/>
          </a:prstGeom>
        </p:spPr>
        <p:txBody>
          <a:bodyPr lIns="0" tIns="0" rIns="0" bIns="0" rtlCol="0" anchor="t">
            <a:spAutoFit/>
          </a:bodyPr>
          <a:lstStyle/>
          <a:p>
            <a:pPr algn="ctr">
              <a:lnSpc>
                <a:spcPts val="9659"/>
              </a:lnSpc>
            </a:pPr>
            <a:r>
              <a:rPr lang="en-US" sz="6999" spc="97">
                <a:solidFill>
                  <a:srgbClr val="040506"/>
                </a:solidFill>
                <a:latin typeface="Archivo Black"/>
              </a:rPr>
              <a:t>LIBRARY</a:t>
            </a:r>
          </a:p>
        </p:txBody>
      </p:sp>
      <p:sp>
        <p:nvSpPr>
          <p:cNvPr id="8" name="TextBox 8"/>
          <p:cNvSpPr txBox="1"/>
          <p:nvPr/>
        </p:nvSpPr>
        <p:spPr>
          <a:xfrm>
            <a:off x="3058631" y="3339552"/>
            <a:ext cx="9614498" cy="1192530"/>
          </a:xfrm>
          <a:prstGeom prst="rect">
            <a:avLst/>
          </a:prstGeom>
        </p:spPr>
        <p:txBody>
          <a:bodyPr lIns="0" tIns="0" rIns="0" bIns="0" rtlCol="0" anchor="t">
            <a:spAutoFit/>
          </a:bodyPr>
          <a:lstStyle/>
          <a:p>
            <a:pPr algn="ctr">
              <a:lnSpc>
                <a:spcPts val="9659"/>
              </a:lnSpc>
            </a:pPr>
            <a:r>
              <a:rPr lang="en-US" sz="6999" spc="97">
                <a:solidFill>
                  <a:srgbClr val="040506"/>
                </a:solidFill>
                <a:latin typeface="Archivo Black"/>
              </a:rPr>
              <a:t>SYSTEM</a:t>
            </a:r>
          </a:p>
        </p:txBody>
      </p:sp>
      <p:sp>
        <p:nvSpPr>
          <p:cNvPr id="9" name="TextBox 9"/>
          <p:cNvSpPr txBox="1"/>
          <p:nvPr/>
        </p:nvSpPr>
        <p:spPr>
          <a:xfrm>
            <a:off x="347414" y="6397091"/>
            <a:ext cx="3649742" cy="688974"/>
          </a:xfrm>
          <a:prstGeom prst="rect">
            <a:avLst/>
          </a:prstGeom>
        </p:spPr>
        <p:txBody>
          <a:bodyPr lIns="0" tIns="0" rIns="0" bIns="0" rtlCol="0" anchor="t">
            <a:spAutoFit/>
          </a:bodyPr>
          <a:lstStyle/>
          <a:p>
            <a:pPr algn="ctr">
              <a:lnSpc>
                <a:spcPts val="5600"/>
              </a:lnSpc>
            </a:pPr>
            <a:r>
              <a:rPr lang="en-US" sz="4000" dirty="0">
                <a:solidFill>
                  <a:srgbClr val="040506"/>
                </a:solidFill>
                <a:latin typeface="Canva Sans Bold"/>
              </a:rPr>
              <a:t>COMPILED BY:</a:t>
            </a:r>
          </a:p>
        </p:txBody>
      </p:sp>
      <p:sp>
        <p:nvSpPr>
          <p:cNvPr id="10" name="TextBox 10"/>
          <p:cNvSpPr txBox="1"/>
          <p:nvPr/>
        </p:nvSpPr>
        <p:spPr>
          <a:xfrm>
            <a:off x="347414" y="7084732"/>
            <a:ext cx="5710357" cy="2380615"/>
          </a:xfrm>
          <a:prstGeom prst="rect">
            <a:avLst/>
          </a:prstGeom>
        </p:spPr>
        <p:txBody>
          <a:bodyPr lIns="0" tIns="0" rIns="0" bIns="0" rtlCol="0" anchor="t">
            <a:spAutoFit/>
          </a:bodyPr>
          <a:lstStyle/>
          <a:p>
            <a:pPr marL="734059" lvl="1" indent="-367030">
              <a:lnSpc>
                <a:spcPts val="4759"/>
              </a:lnSpc>
              <a:buFont typeface="Arial"/>
              <a:buChar char="•"/>
            </a:pPr>
            <a:r>
              <a:rPr lang="en-US" sz="3399" dirty="0" err="1">
                <a:solidFill>
                  <a:srgbClr val="040506"/>
                </a:solidFill>
                <a:latin typeface="Canva Sans"/>
              </a:rPr>
              <a:t>Emaz</a:t>
            </a:r>
            <a:r>
              <a:rPr lang="en-US" sz="3399" dirty="0">
                <a:solidFill>
                  <a:srgbClr val="040506"/>
                </a:solidFill>
                <a:latin typeface="Canva Sans"/>
              </a:rPr>
              <a:t> Ali Khan (65566)</a:t>
            </a:r>
          </a:p>
          <a:p>
            <a:pPr marL="734059" lvl="1" indent="-367030">
              <a:lnSpc>
                <a:spcPts val="4759"/>
              </a:lnSpc>
              <a:buFont typeface="Arial"/>
              <a:buChar char="•"/>
            </a:pPr>
            <a:r>
              <a:rPr lang="en-US" sz="3399" dirty="0">
                <a:solidFill>
                  <a:srgbClr val="040506"/>
                </a:solidFill>
                <a:latin typeface="Canva Sans"/>
              </a:rPr>
              <a:t>Abdul Rafay (65540)</a:t>
            </a:r>
          </a:p>
          <a:p>
            <a:pPr marL="734059" lvl="1" indent="-367030">
              <a:lnSpc>
                <a:spcPts val="4759"/>
              </a:lnSpc>
              <a:buFont typeface="Arial"/>
              <a:buChar char="•"/>
            </a:pPr>
            <a:r>
              <a:rPr lang="en-US" sz="3399" dirty="0" err="1">
                <a:solidFill>
                  <a:srgbClr val="040506"/>
                </a:solidFill>
                <a:latin typeface="Canva Sans"/>
              </a:rPr>
              <a:t>Wali</a:t>
            </a:r>
            <a:r>
              <a:rPr lang="en-US" sz="3399" dirty="0">
                <a:solidFill>
                  <a:srgbClr val="040506"/>
                </a:solidFill>
                <a:latin typeface="Canva Sans"/>
              </a:rPr>
              <a:t> </a:t>
            </a:r>
            <a:r>
              <a:rPr lang="en-US" sz="3399" dirty="0" err="1">
                <a:solidFill>
                  <a:srgbClr val="040506"/>
                </a:solidFill>
                <a:latin typeface="Canva Sans"/>
              </a:rPr>
              <a:t>Ajaz</a:t>
            </a:r>
            <a:r>
              <a:rPr lang="en-US" sz="3399" dirty="0">
                <a:solidFill>
                  <a:srgbClr val="040506"/>
                </a:solidFill>
                <a:latin typeface="Canva Sans"/>
              </a:rPr>
              <a:t> Ul </a:t>
            </a:r>
            <a:r>
              <a:rPr lang="en-US" sz="3399" dirty="0" err="1">
                <a:solidFill>
                  <a:srgbClr val="040506"/>
                </a:solidFill>
                <a:latin typeface="Canva Sans"/>
              </a:rPr>
              <a:t>Haq</a:t>
            </a:r>
            <a:r>
              <a:rPr lang="en-US" sz="3399" dirty="0">
                <a:solidFill>
                  <a:srgbClr val="040506"/>
                </a:solidFill>
                <a:latin typeface="Canva Sans"/>
              </a:rPr>
              <a:t> (65537)</a:t>
            </a:r>
          </a:p>
          <a:p>
            <a:pPr marL="734059" lvl="1" indent="-367030">
              <a:lnSpc>
                <a:spcPts val="4759"/>
              </a:lnSpc>
              <a:buFont typeface="Arial"/>
              <a:buChar char="•"/>
            </a:pPr>
            <a:r>
              <a:rPr lang="en-US" sz="3399" dirty="0" err="1">
                <a:solidFill>
                  <a:srgbClr val="040506"/>
                </a:solidFill>
                <a:latin typeface="Canva Sans"/>
              </a:rPr>
              <a:t>Sumaika</a:t>
            </a:r>
            <a:r>
              <a:rPr lang="en-US" sz="3399" dirty="0">
                <a:solidFill>
                  <a:srgbClr val="040506"/>
                </a:solidFill>
                <a:latin typeface="Canva Sans"/>
              </a:rPr>
              <a:t> Asif (65651)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330077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331376" y="-2930631"/>
            <a:ext cx="18619376" cy="8229600"/>
          </a:xfrm>
          <a:custGeom>
            <a:avLst/>
            <a:gdLst/>
            <a:ahLst/>
            <a:cxnLst/>
            <a:rect l="l" t="t" r="r" b="b"/>
            <a:pathLst>
              <a:path w="18619376" h="8229600">
                <a:moveTo>
                  <a:pt x="0" y="0"/>
                </a:moveTo>
                <a:lnTo>
                  <a:pt x="18619376" y="0"/>
                </a:lnTo>
                <a:lnTo>
                  <a:pt x="18619376" y="8229600"/>
                </a:lnTo>
                <a:lnTo>
                  <a:pt x="0" y="8229600"/>
                </a:lnTo>
                <a:lnTo>
                  <a:pt x="0" y="0"/>
                </a:lnTo>
                <a:close/>
              </a:path>
            </a:pathLst>
          </a:custGeom>
          <a:blipFill>
            <a:blip r:embed="rId3"/>
            <a:stretch>
              <a:fillRect t="-25369" b="-25369"/>
            </a:stretch>
          </a:blipFill>
        </p:spPr>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8" name="TextBox 8"/>
          <p:cNvSpPr txBox="1"/>
          <p:nvPr/>
        </p:nvSpPr>
        <p:spPr>
          <a:xfrm>
            <a:off x="3268002" y="655893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9" name="TextBox 9"/>
          <p:cNvSpPr txBox="1"/>
          <p:nvPr/>
        </p:nvSpPr>
        <p:spPr>
          <a:xfrm>
            <a:off x="2816452" y="7588652"/>
            <a:ext cx="2743420"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Introduction</a:t>
            </a:r>
          </a:p>
        </p:txBody>
      </p:sp>
      <p:sp>
        <p:nvSpPr>
          <p:cNvPr id="10" name="TextBox 10"/>
          <p:cNvSpPr txBox="1"/>
          <p:nvPr/>
        </p:nvSpPr>
        <p:spPr>
          <a:xfrm>
            <a:off x="6544248" y="660276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6092698" y="7632485"/>
            <a:ext cx="2743420"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Objective</a:t>
            </a:r>
          </a:p>
        </p:txBody>
      </p:sp>
      <p:sp>
        <p:nvSpPr>
          <p:cNvPr id="12" name="TextBox 12"/>
          <p:cNvSpPr txBox="1"/>
          <p:nvPr/>
        </p:nvSpPr>
        <p:spPr>
          <a:xfrm>
            <a:off x="9820494" y="655893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9368943" y="7588652"/>
            <a:ext cx="2814693"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Functionalities</a:t>
            </a:r>
          </a:p>
        </p:txBody>
      </p:sp>
      <p:sp>
        <p:nvSpPr>
          <p:cNvPr id="14" name="TextBox 14"/>
          <p:cNvSpPr txBox="1"/>
          <p:nvPr/>
        </p:nvSpPr>
        <p:spPr>
          <a:xfrm>
            <a:off x="13094326" y="660276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5" name="TextBox 15"/>
          <p:cNvSpPr txBox="1"/>
          <p:nvPr/>
        </p:nvSpPr>
        <p:spPr>
          <a:xfrm>
            <a:off x="12642776" y="7632485"/>
            <a:ext cx="2743420" cy="428073"/>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r="-21786"/>
              </a:stretch>
            </a:blipFill>
          </p:spPr>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595545" y="4347794"/>
            <a:ext cx="11916453" cy="5370661"/>
          </a:xfrm>
          <a:prstGeom prst="rect">
            <a:avLst/>
          </a:prstGeom>
        </p:spPr>
        <p:txBody>
          <a:bodyPr lIns="0" tIns="0" rIns="0" bIns="0" rtlCol="0" anchor="t">
            <a:spAutoFit/>
          </a:bodyPr>
          <a:lstStyle/>
          <a:p>
            <a:pPr algn="just">
              <a:lnSpc>
                <a:spcPts val="3536"/>
              </a:lnSpc>
            </a:pPr>
            <a:r>
              <a:rPr lang="en-US" sz="2562" spc="251">
                <a:solidFill>
                  <a:srgbClr val="000000"/>
                </a:solidFill>
                <a:latin typeface="Arial"/>
              </a:rPr>
              <a:t>The Library Management System is a software program designed to streamline and manage the operations of a library. It provides a user-friendly interface that allows users to interact with the system to manage collections of both physical books and electronic books (ebooks).</a:t>
            </a:r>
          </a:p>
          <a:p>
            <a:pPr algn="just">
              <a:lnSpc>
                <a:spcPts val="3260"/>
              </a:lnSpc>
            </a:pPr>
            <a:endParaRPr lang="en-US" sz="2562" spc="251">
              <a:solidFill>
                <a:srgbClr val="000000"/>
              </a:solidFill>
              <a:latin typeface="Arial"/>
            </a:endParaRPr>
          </a:p>
          <a:p>
            <a:pPr algn="just">
              <a:lnSpc>
                <a:spcPts val="3536"/>
              </a:lnSpc>
            </a:pPr>
            <a:r>
              <a:rPr lang="en-US" sz="2562" spc="251">
                <a:solidFill>
                  <a:srgbClr val="000000"/>
                </a:solidFill>
                <a:latin typeface="Arial"/>
              </a:rPr>
              <a:t>The system leverages efficient data structures such as linked lists, stacks, queues, and arrays (Python lists) to store and organize resources. By offering functionalities such as adding, removing, searching, and viewing available resources, the system ensures efficient management and easy access to library collections.</a:t>
            </a:r>
          </a:p>
          <a:p>
            <a:pPr marL="0" lvl="0" indent="0" algn="just">
              <a:lnSpc>
                <a:spcPts val="3536"/>
              </a:lnSpc>
              <a:spcBef>
                <a:spcPct val="0"/>
              </a:spcBef>
            </a:pPr>
            <a:endParaRPr lang="en-US" sz="2562" spc="251">
              <a:solidFill>
                <a:srgbClr val="000000"/>
              </a:solidFill>
              <a:latin typeface="Arial"/>
            </a:endParaRPr>
          </a:p>
        </p:txBody>
      </p:sp>
      <p:sp>
        <p:nvSpPr>
          <p:cNvPr id="11" name="TextBox 11"/>
          <p:cNvSpPr txBox="1"/>
          <p:nvPr/>
        </p:nvSpPr>
        <p:spPr>
          <a:xfrm>
            <a:off x="1769936" y="1304859"/>
            <a:ext cx="7559487" cy="1132046"/>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94480" y="4205302"/>
            <a:ext cx="742166" cy="1115516"/>
            <a:chOff x="0" y="0"/>
            <a:chExt cx="195468" cy="293798"/>
          </a:xfrm>
        </p:grpSpPr>
        <p:sp>
          <p:nvSpPr>
            <p:cNvPr id="7" name="Freeform 7"/>
            <p:cNvSpPr/>
            <p:nvPr/>
          </p:nvSpPr>
          <p:spPr>
            <a:xfrm>
              <a:off x="0" y="0"/>
              <a:ext cx="195468" cy="293798"/>
            </a:xfrm>
            <a:custGeom>
              <a:avLst/>
              <a:gdLst/>
              <a:ahLst/>
              <a:cxnLst/>
              <a:rect l="l" t="t" r="r" b="b"/>
              <a:pathLst>
                <a:path w="195468" h="293798">
                  <a:moveTo>
                    <a:pt x="83452" y="0"/>
                  </a:moveTo>
                  <a:lnTo>
                    <a:pt x="112015" y="0"/>
                  </a:lnTo>
                  <a:cubicBezTo>
                    <a:pt x="158105" y="0"/>
                    <a:pt x="195468" y="37363"/>
                    <a:pt x="195468" y="83452"/>
                  </a:cubicBezTo>
                  <a:lnTo>
                    <a:pt x="195468" y="210346"/>
                  </a:lnTo>
                  <a:cubicBezTo>
                    <a:pt x="195468" y="256436"/>
                    <a:pt x="158105" y="293798"/>
                    <a:pt x="112015" y="293798"/>
                  </a:cubicBezTo>
                  <a:lnTo>
                    <a:pt x="83452" y="293798"/>
                  </a:lnTo>
                  <a:cubicBezTo>
                    <a:pt x="61319" y="293798"/>
                    <a:pt x="40093" y="285006"/>
                    <a:pt x="24443" y="269356"/>
                  </a:cubicBezTo>
                  <a:cubicBezTo>
                    <a:pt x="8792" y="253706"/>
                    <a:pt x="0" y="232479"/>
                    <a:pt x="0" y="210346"/>
                  </a:cubicBezTo>
                  <a:lnTo>
                    <a:pt x="0" y="83452"/>
                  </a:lnTo>
                  <a:cubicBezTo>
                    <a:pt x="0" y="37363"/>
                    <a:pt x="37363" y="0"/>
                    <a:pt x="83452" y="0"/>
                  </a:cubicBezTo>
                  <a:close/>
                </a:path>
              </a:pathLst>
            </a:custGeom>
            <a:solidFill>
              <a:srgbClr val="1A1A1A"/>
            </a:solidFill>
          </p:spPr>
        </p:sp>
        <p:sp>
          <p:nvSpPr>
            <p:cNvPr id="8" name="TextBox 8"/>
            <p:cNvSpPr txBox="1"/>
            <p:nvPr/>
          </p:nvSpPr>
          <p:spPr>
            <a:xfrm>
              <a:off x="0" y="-66675"/>
              <a:ext cx="195468" cy="360473"/>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sp>
        <p:nvSpPr>
          <p:cNvPr id="9" name="TextBox 9"/>
          <p:cNvSpPr txBox="1"/>
          <p:nvPr/>
        </p:nvSpPr>
        <p:spPr>
          <a:xfrm>
            <a:off x="2689046" y="4129102"/>
            <a:ext cx="6346855" cy="1168670"/>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000000"/>
                </a:solidFill>
                <a:latin typeface="Arial"/>
              </a:rPr>
              <a:t>To provide a user-friendly interface for managing books and ebooks in a library setting.</a:t>
            </a: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a:solidFill>
                  <a:srgbClr val="FFFFFF"/>
                </a:solidFill>
                <a:latin typeface="Archivo Black"/>
              </a:rPr>
              <a:t>GOALS AND OBJECTIVES</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794480" y="5806594"/>
            <a:ext cx="736150" cy="1092470"/>
            <a:chOff x="0" y="0"/>
            <a:chExt cx="193883" cy="287729"/>
          </a:xfrm>
        </p:grpSpPr>
        <p:sp>
          <p:nvSpPr>
            <p:cNvPr id="32" name="Freeform 32"/>
            <p:cNvSpPr/>
            <p:nvPr/>
          </p:nvSpPr>
          <p:spPr>
            <a:xfrm>
              <a:off x="0" y="0"/>
              <a:ext cx="193883" cy="287729"/>
            </a:xfrm>
            <a:custGeom>
              <a:avLst/>
              <a:gdLst/>
              <a:ahLst/>
              <a:cxnLst/>
              <a:rect l="l" t="t" r="r" b="b"/>
              <a:pathLst>
                <a:path w="193883" h="287729">
                  <a:moveTo>
                    <a:pt x="84134" y="0"/>
                  </a:moveTo>
                  <a:lnTo>
                    <a:pt x="109749" y="0"/>
                  </a:lnTo>
                  <a:cubicBezTo>
                    <a:pt x="156215" y="0"/>
                    <a:pt x="193883" y="37668"/>
                    <a:pt x="193883" y="84134"/>
                  </a:cubicBezTo>
                  <a:lnTo>
                    <a:pt x="193883" y="203595"/>
                  </a:lnTo>
                  <a:cubicBezTo>
                    <a:pt x="193883" y="250061"/>
                    <a:pt x="156215" y="287729"/>
                    <a:pt x="109749" y="287729"/>
                  </a:cubicBezTo>
                  <a:lnTo>
                    <a:pt x="84134" y="287729"/>
                  </a:lnTo>
                  <a:cubicBezTo>
                    <a:pt x="37668" y="287729"/>
                    <a:pt x="0" y="250061"/>
                    <a:pt x="0" y="203595"/>
                  </a:cubicBezTo>
                  <a:lnTo>
                    <a:pt x="0" y="84134"/>
                  </a:lnTo>
                  <a:cubicBezTo>
                    <a:pt x="0" y="37668"/>
                    <a:pt x="37668" y="0"/>
                    <a:pt x="84134" y="0"/>
                  </a:cubicBezTo>
                  <a:close/>
                </a:path>
              </a:pathLst>
            </a:custGeom>
            <a:solidFill>
              <a:srgbClr val="1A1A1A"/>
            </a:solidFill>
          </p:spPr>
        </p:sp>
        <p:sp>
          <p:nvSpPr>
            <p:cNvPr id="33" name="TextBox 33"/>
            <p:cNvSpPr txBox="1"/>
            <p:nvPr/>
          </p:nvSpPr>
          <p:spPr>
            <a:xfrm>
              <a:off x="0" y="-66675"/>
              <a:ext cx="193883" cy="354404"/>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sp>
        <p:nvSpPr>
          <p:cNvPr id="34" name="TextBox 34"/>
          <p:cNvSpPr txBox="1"/>
          <p:nvPr/>
        </p:nvSpPr>
        <p:spPr>
          <a:xfrm>
            <a:off x="2689046" y="5730394"/>
            <a:ext cx="6346855" cy="1168670"/>
          </a:xfrm>
          <a:prstGeom prst="rect">
            <a:avLst/>
          </a:prstGeom>
        </p:spPr>
        <p:txBody>
          <a:bodyPr lIns="0" tIns="0" rIns="0" bIns="0" rtlCol="0" anchor="t">
            <a:spAutoFit/>
          </a:bodyPr>
          <a:lstStyle/>
          <a:p>
            <a:pPr algn="l">
              <a:lnSpc>
                <a:spcPts val="3050"/>
              </a:lnSpc>
              <a:spcBef>
                <a:spcPct val="0"/>
              </a:spcBef>
            </a:pPr>
            <a:r>
              <a:rPr lang="en-US" sz="2210" spc="216">
                <a:solidFill>
                  <a:srgbClr val="000000"/>
                </a:solidFill>
                <a:latin typeface="Arial"/>
              </a:rPr>
              <a:t>To utilize efficient data structures for storing and managing resources.</a:t>
            </a:r>
          </a:p>
          <a:p>
            <a:pPr marL="0" lvl="0" indent="0" algn="l">
              <a:lnSpc>
                <a:spcPts val="3050"/>
              </a:lnSpc>
              <a:spcBef>
                <a:spcPct val="0"/>
              </a:spcBef>
            </a:pPr>
            <a:endParaRPr lang="en-US" sz="2210" spc="216">
              <a:solidFill>
                <a:srgbClr val="000000"/>
              </a:solidFill>
              <a:latin typeface="Arial"/>
            </a:endParaRPr>
          </a:p>
        </p:txBody>
      </p:sp>
      <p:grpSp>
        <p:nvGrpSpPr>
          <p:cNvPr id="35" name="Group 35"/>
          <p:cNvGrpSpPr/>
          <p:nvPr/>
        </p:nvGrpSpPr>
        <p:grpSpPr>
          <a:xfrm>
            <a:off x="1794480" y="7382708"/>
            <a:ext cx="736150" cy="1053149"/>
            <a:chOff x="0" y="0"/>
            <a:chExt cx="193883" cy="277373"/>
          </a:xfrm>
        </p:grpSpPr>
        <p:sp>
          <p:nvSpPr>
            <p:cNvPr id="36" name="Freeform 36"/>
            <p:cNvSpPr/>
            <p:nvPr/>
          </p:nvSpPr>
          <p:spPr>
            <a:xfrm>
              <a:off x="0" y="0"/>
              <a:ext cx="193883" cy="277373"/>
            </a:xfrm>
            <a:custGeom>
              <a:avLst/>
              <a:gdLst/>
              <a:ahLst/>
              <a:cxnLst/>
              <a:rect l="l" t="t" r="r" b="b"/>
              <a:pathLst>
                <a:path w="193883" h="277373">
                  <a:moveTo>
                    <a:pt x="84134" y="0"/>
                  </a:moveTo>
                  <a:lnTo>
                    <a:pt x="109749" y="0"/>
                  </a:lnTo>
                  <a:cubicBezTo>
                    <a:pt x="156215" y="0"/>
                    <a:pt x="193883" y="37668"/>
                    <a:pt x="193883" y="84134"/>
                  </a:cubicBezTo>
                  <a:lnTo>
                    <a:pt x="193883" y="193238"/>
                  </a:lnTo>
                  <a:cubicBezTo>
                    <a:pt x="193883" y="239704"/>
                    <a:pt x="156215" y="277373"/>
                    <a:pt x="109749" y="277373"/>
                  </a:cubicBezTo>
                  <a:lnTo>
                    <a:pt x="84134" y="277373"/>
                  </a:lnTo>
                  <a:cubicBezTo>
                    <a:pt x="37668" y="277373"/>
                    <a:pt x="0" y="239704"/>
                    <a:pt x="0" y="193238"/>
                  </a:cubicBezTo>
                  <a:lnTo>
                    <a:pt x="0" y="84134"/>
                  </a:lnTo>
                  <a:cubicBezTo>
                    <a:pt x="0" y="37668"/>
                    <a:pt x="37668" y="0"/>
                    <a:pt x="84134" y="0"/>
                  </a:cubicBezTo>
                  <a:close/>
                </a:path>
              </a:pathLst>
            </a:custGeom>
            <a:solidFill>
              <a:srgbClr val="1A1A1A"/>
            </a:solidFill>
          </p:spPr>
        </p:sp>
        <p:sp>
          <p:nvSpPr>
            <p:cNvPr id="37" name="TextBox 37"/>
            <p:cNvSpPr txBox="1"/>
            <p:nvPr/>
          </p:nvSpPr>
          <p:spPr>
            <a:xfrm>
              <a:off x="0" y="-66675"/>
              <a:ext cx="193883" cy="34404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03</a:t>
              </a:r>
            </a:p>
          </p:txBody>
        </p:sp>
      </p:grpSp>
      <p:sp>
        <p:nvSpPr>
          <p:cNvPr id="38" name="TextBox 38"/>
          <p:cNvSpPr txBox="1"/>
          <p:nvPr/>
        </p:nvSpPr>
        <p:spPr>
          <a:xfrm>
            <a:off x="2689046" y="7306508"/>
            <a:ext cx="6346855" cy="1549670"/>
          </a:xfrm>
          <a:prstGeom prst="rect">
            <a:avLst/>
          </a:prstGeom>
        </p:spPr>
        <p:txBody>
          <a:bodyPr lIns="0" tIns="0" rIns="0" bIns="0" rtlCol="0" anchor="t">
            <a:spAutoFit/>
          </a:bodyPr>
          <a:lstStyle/>
          <a:p>
            <a:pPr algn="l">
              <a:lnSpc>
                <a:spcPts val="3050"/>
              </a:lnSpc>
              <a:spcBef>
                <a:spcPct val="0"/>
              </a:spcBef>
            </a:pPr>
            <a:r>
              <a:rPr lang="en-US" sz="2210" spc="216">
                <a:solidFill>
                  <a:srgbClr val="000000"/>
                </a:solidFill>
                <a:latin typeface="Arial"/>
              </a:rPr>
              <a:t>To offer functionalities for adding, removing, searching, and viewing available books and ebooks.</a:t>
            </a:r>
          </a:p>
          <a:p>
            <a:pPr marL="0" lvl="0" indent="0" algn="l">
              <a:lnSpc>
                <a:spcPts val="3050"/>
              </a:lnSpc>
              <a:spcBef>
                <a:spcPct val="0"/>
              </a:spcBef>
            </a:pPr>
            <a:endParaRPr lang="en-US" sz="2210" spc="216">
              <a:solidFill>
                <a:srgbClr val="000000"/>
              </a:solidFill>
              <a:latin typeface="Arial"/>
            </a:endParaRP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613275"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18444"/>
              </a:stretch>
            </a:blipFill>
          </p:spPr>
        </p:sp>
      </p:grpSp>
      <p:grpSp>
        <p:nvGrpSpPr>
          <p:cNvPr id="7" name="Group 7"/>
          <p:cNvGrpSpPr/>
          <p:nvPr/>
        </p:nvGrpSpPr>
        <p:grpSpPr>
          <a:xfrm>
            <a:off x="2300775" y="3308384"/>
            <a:ext cx="4964626" cy="1226236"/>
            <a:chOff x="0" y="0"/>
            <a:chExt cx="2161091" cy="533778"/>
          </a:xfrm>
        </p:grpSpPr>
        <p:sp>
          <p:nvSpPr>
            <p:cNvPr id="8" name="Freeform 8"/>
            <p:cNvSpPr/>
            <p:nvPr/>
          </p:nvSpPr>
          <p:spPr>
            <a:xfrm>
              <a:off x="0" y="0"/>
              <a:ext cx="2161091" cy="533778"/>
            </a:xfrm>
            <a:custGeom>
              <a:avLst/>
              <a:gdLst/>
              <a:ahLst/>
              <a:cxnLst/>
              <a:rect l="l" t="t" r="r" b="b"/>
              <a:pathLst>
                <a:path w="2161091" h="533778">
                  <a:moveTo>
                    <a:pt x="17154" y="0"/>
                  </a:moveTo>
                  <a:lnTo>
                    <a:pt x="2143937" y="0"/>
                  </a:lnTo>
                  <a:cubicBezTo>
                    <a:pt x="2148487" y="0"/>
                    <a:pt x="2152850" y="1807"/>
                    <a:pt x="2156067" y="5024"/>
                  </a:cubicBezTo>
                  <a:cubicBezTo>
                    <a:pt x="2159284" y="8241"/>
                    <a:pt x="2161091" y="12604"/>
                    <a:pt x="2161091" y="17154"/>
                  </a:cubicBezTo>
                  <a:lnTo>
                    <a:pt x="2161091" y="516624"/>
                  </a:lnTo>
                  <a:cubicBezTo>
                    <a:pt x="2161091" y="521174"/>
                    <a:pt x="2159284" y="525537"/>
                    <a:pt x="2156067" y="528754"/>
                  </a:cubicBezTo>
                  <a:cubicBezTo>
                    <a:pt x="2152850" y="531971"/>
                    <a:pt x="2148487" y="533778"/>
                    <a:pt x="2143937" y="533778"/>
                  </a:cubicBezTo>
                  <a:lnTo>
                    <a:pt x="17154" y="533778"/>
                  </a:lnTo>
                  <a:cubicBezTo>
                    <a:pt x="12604" y="533778"/>
                    <a:pt x="8241" y="531971"/>
                    <a:pt x="5024" y="528754"/>
                  </a:cubicBezTo>
                  <a:cubicBezTo>
                    <a:pt x="1807" y="525537"/>
                    <a:pt x="0" y="521174"/>
                    <a:pt x="0" y="516624"/>
                  </a:cubicBezTo>
                  <a:lnTo>
                    <a:pt x="0" y="17154"/>
                  </a:lnTo>
                  <a:cubicBezTo>
                    <a:pt x="0" y="12604"/>
                    <a:pt x="1807" y="8241"/>
                    <a:pt x="5024" y="5024"/>
                  </a:cubicBezTo>
                  <a:cubicBezTo>
                    <a:pt x="8241" y="1807"/>
                    <a:pt x="12604" y="0"/>
                    <a:pt x="17154"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6405827" y="3119178"/>
            <a:ext cx="1867227" cy="1604648"/>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2" name="TextBox 12"/>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6135542" y="4913033"/>
            <a:ext cx="4964626" cy="1226236"/>
            <a:chOff x="0" y="0"/>
            <a:chExt cx="2161091" cy="533778"/>
          </a:xfrm>
        </p:grpSpPr>
        <p:sp>
          <p:nvSpPr>
            <p:cNvPr id="14" name="Freeform 14"/>
            <p:cNvSpPr/>
            <p:nvPr/>
          </p:nvSpPr>
          <p:spPr>
            <a:xfrm>
              <a:off x="0" y="0"/>
              <a:ext cx="2161091" cy="533778"/>
            </a:xfrm>
            <a:custGeom>
              <a:avLst/>
              <a:gdLst/>
              <a:ahLst/>
              <a:cxnLst/>
              <a:rect l="l" t="t" r="r" b="b"/>
              <a:pathLst>
                <a:path w="2161091" h="533778">
                  <a:moveTo>
                    <a:pt x="17154" y="0"/>
                  </a:moveTo>
                  <a:lnTo>
                    <a:pt x="2143937" y="0"/>
                  </a:lnTo>
                  <a:cubicBezTo>
                    <a:pt x="2148487" y="0"/>
                    <a:pt x="2152850" y="1807"/>
                    <a:pt x="2156067" y="5024"/>
                  </a:cubicBezTo>
                  <a:cubicBezTo>
                    <a:pt x="2159284" y="8241"/>
                    <a:pt x="2161091" y="12604"/>
                    <a:pt x="2161091" y="17154"/>
                  </a:cubicBezTo>
                  <a:lnTo>
                    <a:pt x="2161091" y="516624"/>
                  </a:lnTo>
                  <a:cubicBezTo>
                    <a:pt x="2161091" y="521174"/>
                    <a:pt x="2159284" y="525537"/>
                    <a:pt x="2156067" y="528754"/>
                  </a:cubicBezTo>
                  <a:cubicBezTo>
                    <a:pt x="2152850" y="531971"/>
                    <a:pt x="2148487" y="533778"/>
                    <a:pt x="2143937" y="533778"/>
                  </a:cubicBezTo>
                  <a:lnTo>
                    <a:pt x="17154" y="533778"/>
                  </a:lnTo>
                  <a:cubicBezTo>
                    <a:pt x="12604" y="533778"/>
                    <a:pt x="8241" y="531971"/>
                    <a:pt x="5024" y="528754"/>
                  </a:cubicBezTo>
                  <a:cubicBezTo>
                    <a:pt x="1807" y="525537"/>
                    <a:pt x="0" y="521174"/>
                    <a:pt x="0" y="516624"/>
                  </a:cubicBezTo>
                  <a:lnTo>
                    <a:pt x="0" y="17154"/>
                  </a:lnTo>
                  <a:cubicBezTo>
                    <a:pt x="0" y="12604"/>
                    <a:pt x="1807" y="8241"/>
                    <a:pt x="5024" y="5024"/>
                  </a:cubicBezTo>
                  <a:cubicBezTo>
                    <a:pt x="8241" y="1807"/>
                    <a:pt x="12604" y="0"/>
                    <a:pt x="17154" y="0"/>
                  </a:cubicBezTo>
                  <a:close/>
                </a:path>
              </a:pathLst>
            </a:custGeom>
            <a:solidFill>
              <a:srgbClr val="131211"/>
            </a:solidFill>
          </p:spPr>
        </p:sp>
        <p:sp>
          <p:nvSpPr>
            <p:cNvPr id="15" name="TextBox 15"/>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5227379" y="4723827"/>
            <a:ext cx="1867227" cy="1604648"/>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18" name="TextBox 18"/>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2300775" y="6517681"/>
            <a:ext cx="4964626" cy="1226236"/>
            <a:chOff x="0" y="0"/>
            <a:chExt cx="2161091" cy="533778"/>
          </a:xfrm>
        </p:grpSpPr>
        <p:sp>
          <p:nvSpPr>
            <p:cNvPr id="20" name="Freeform 20"/>
            <p:cNvSpPr/>
            <p:nvPr/>
          </p:nvSpPr>
          <p:spPr>
            <a:xfrm>
              <a:off x="0" y="0"/>
              <a:ext cx="2161091" cy="533778"/>
            </a:xfrm>
            <a:custGeom>
              <a:avLst/>
              <a:gdLst/>
              <a:ahLst/>
              <a:cxnLst/>
              <a:rect l="l" t="t" r="r" b="b"/>
              <a:pathLst>
                <a:path w="2161091" h="533778">
                  <a:moveTo>
                    <a:pt x="17154" y="0"/>
                  </a:moveTo>
                  <a:lnTo>
                    <a:pt x="2143937" y="0"/>
                  </a:lnTo>
                  <a:cubicBezTo>
                    <a:pt x="2148487" y="0"/>
                    <a:pt x="2152850" y="1807"/>
                    <a:pt x="2156067" y="5024"/>
                  </a:cubicBezTo>
                  <a:cubicBezTo>
                    <a:pt x="2159284" y="8241"/>
                    <a:pt x="2161091" y="12604"/>
                    <a:pt x="2161091" y="17154"/>
                  </a:cubicBezTo>
                  <a:lnTo>
                    <a:pt x="2161091" y="516624"/>
                  </a:lnTo>
                  <a:cubicBezTo>
                    <a:pt x="2161091" y="521174"/>
                    <a:pt x="2159284" y="525537"/>
                    <a:pt x="2156067" y="528754"/>
                  </a:cubicBezTo>
                  <a:cubicBezTo>
                    <a:pt x="2152850" y="531971"/>
                    <a:pt x="2148487" y="533778"/>
                    <a:pt x="2143937" y="533778"/>
                  </a:cubicBezTo>
                  <a:lnTo>
                    <a:pt x="17154" y="533778"/>
                  </a:lnTo>
                  <a:cubicBezTo>
                    <a:pt x="12604" y="533778"/>
                    <a:pt x="8241" y="531971"/>
                    <a:pt x="5024" y="528754"/>
                  </a:cubicBezTo>
                  <a:cubicBezTo>
                    <a:pt x="1807" y="525537"/>
                    <a:pt x="0" y="521174"/>
                    <a:pt x="0" y="516624"/>
                  </a:cubicBezTo>
                  <a:lnTo>
                    <a:pt x="0" y="17154"/>
                  </a:lnTo>
                  <a:cubicBezTo>
                    <a:pt x="0" y="12604"/>
                    <a:pt x="1807" y="8241"/>
                    <a:pt x="5024" y="5024"/>
                  </a:cubicBezTo>
                  <a:cubicBezTo>
                    <a:pt x="8241" y="1807"/>
                    <a:pt x="12604" y="0"/>
                    <a:pt x="17154" y="0"/>
                  </a:cubicBezTo>
                  <a:close/>
                </a:path>
              </a:pathLst>
            </a:custGeom>
            <a:solidFill>
              <a:srgbClr val="131211"/>
            </a:solidFill>
          </p:spPr>
        </p:sp>
        <p:sp>
          <p:nvSpPr>
            <p:cNvPr id="21" name="TextBox 21"/>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6405827" y="6328475"/>
            <a:ext cx="1867227" cy="1604648"/>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24" name="TextBox 24"/>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7017762" y="3483928"/>
            <a:ext cx="700271" cy="840936"/>
          </a:xfrm>
          <a:custGeom>
            <a:avLst/>
            <a:gdLst/>
            <a:ahLst/>
            <a:cxnLst/>
            <a:rect l="l" t="t" r="r" b="b"/>
            <a:pathLst>
              <a:path w="700271" h="840936">
                <a:moveTo>
                  <a:pt x="0" y="0"/>
                </a:moveTo>
                <a:lnTo>
                  <a:pt x="700271" y="0"/>
                </a:lnTo>
                <a:lnTo>
                  <a:pt x="700271" y="840937"/>
                </a:lnTo>
                <a:lnTo>
                  <a:pt x="0" y="8409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6891673" y="6722733"/>
            <a:ext cx="802778" cy="816132"/>
          </a:xfrm>
          <a:custGeom>
            <a:avLst/>
            <a:gdLst/>
            <a:ahLst/>
            <a:cxnLst/>
            <a:rect l="l" t="t" r="r" b="b"/>
            <a:pathLst>
              <a:path w="802778" h="816132">
                <a:moveTo>
                  <a:pt x="0" y="0"/>
                </a:moveTo>
                <a:lnTo>
                  <a:pt x="802778" y="0"/>
                </a:lnTo>
                <a:lnTo>
                  <a:pt x="802778" y="816133"/>
                </a:lnTo>
                <a:lnTo>
                  <a:pt x="0" y="8161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Freeform 27"/>
          <p:cNvSpPr/>
          <p:nvPr/>
        </p:nvSpPr>
        <p:spPr>
          <a:xfrm>
            <a:off x="5697657" y="5090464"/>
            <a:ext cx="768874" cy="839049"/>
          </a:xfrm>
          <a:custGeom>
            <a:avLst/>
            <a:gdLst/>
            <a:ahLst/>
            <a:cxnLst/>
            <a:rect l="l" t="t" r="r" b="b"/>
            <a:pathLst>
              <a:path w="768874" h="839049">
                <a:moveTo>
                  <a:pt x="0" y="0"/>
                </a:moveTo>
                <a:lnTo>
                  <a:pt x="768874" y="0"/>
                </a:lnTo>
                <a:lnTo>
                  <a:pt x="768874" y="839049"/>
                </a:lnTo>
                <a:lnTo>
                  <a:pt x="0" y="8390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8" name="Group 28"/>
          <p:cNvGrpSpPr/>
          <p:nvPr/>
        </p:nvGrpSpPr>
        <p:grpSpPr>
          <a:xfrm>
            <a:off x="6135542" y="8122330"/>
            <a:ext cx="4964626" cy="1226236"/>
            <a:chOff x="0" y="0"/>
            <a:chExt cx="2161091" cy="533778"/>
          </a:xfrm>
        </p:grpSpPr>
        <p:sp>
          <p:nvSpPr>
            <p:cNvPr id="29" name="Freeform 29"/>
            <p:cNvSpPr/>
            <p:nvPr/>
          </p:nvSpPr>
          <p:spPr>
            <a:xfrm>
              <a:off x="0" y="0"/>
              <a:ext cx="2161091" cy="533778"/>
            </a:xfrm>
            <a:custGeom>
              <a:avLst/>
              <a:gdLst/>
              <a:ahLst/>
              <a:cxnLst/>
              <a:rect l="l" t="t" r="r" b="b"/>
              <a:pathLst>
                <a:path w="2161091" h="533778">
                  <a:moveTo>
                    <a:pt x="17154" y="0"/>
                  </a:moveTo>
                  <a:lnTo>
                    <a:pt x="2143937" y="0"/>
                  </a:lnTo>
                  <a:cubicBezTo>
                    <a:pt x="2148487" y="0"/>
                    <a:pt x="2152850" y="1807"/>
                    <a:pt x="2156067" y="5024"/>
                  </a:cubicBezTo>
                  <a:cubicBezTo>
                    <a:pt x="2159284" y="8241"/>
                    <a:pt x="2161091" y="12604"/>
                    <a:pt x="2161091" y="17154"/>
                  </a:cubicBezTo>
                  <a:lnTo>
                    <a:pt x="2161091" y="516624"/>
                  </a:lnTo>
                  <a:cubicBezTo>
                    <a:pt x="2161091" y="521174"/>
                    <a:pt x="2159284" y="525537"/>
                    <a:pt x="2156067" y="528754"/>
                  </a:cubicBezTo>
                  <a:cubicBezTo>
                    <a:pt x="2152850" y="531971"/>
                    <a:pt x="2148487" y="533778"/>
                    <a:pt x="2143937" y="533778"/>
                  </a:cubicBezTo>
                  <a:lnTo>
                    <a:pt x="17154" y="533778"/>
                  </a:lnTo>
                  <a:cubicBezTo>
                    <a:pt x="12604" y="533778"/>
                    <a:pt x="8241" y="531971"/>
                    <a:pt x="5024" y="528754"/>
                  </a:cubicBezTo>
                  <a:cubicBezTo>
                    <a:pt x="1807" y="525537"/>
                    <a:pt x="0" y="521174"/>
                    <a:pt x="0" y="516624"/>
                  </a:cubicBezTo>
                  <a:lnTo>
                    <a:pt x="0" y="17154"/>
                  </a:lnTo>
                  <a:cubicBezTo>
                    <a:pt x="0" y="12604"/>
                    <a:pt x="1807" y="8241"/>
                    <a:pt x="5024" y="5024"/>
                  </a:cubicBezTo>
                  <a:cubicBezTo>
                    <a:pt x="8241" y="1807"/>
                    <a:pt x="12604" y="0"/>
                    <a:pt x="17154" y="0"/>
                  </a:cubicBezTo>
                  <a:close/>
                </a:path>
              </a:pathLst>
            </a:custGeom>
            <a:solidFill>
              <a:srgbClr val="131211"/>
            </a:solidFill>
          </p:spPr>
        </p:sp>
        <p:sp>
          <p:nvSpPr>
            <p:cNvPr id="30" name="TextBox 30"/>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31" name="Group 31"/>
          <p:cNvGrpSpPr/>
          <p:nvPr/>
        </p:nvGrpSpPr>
        <p:grpSpPr>
          <a:xfrm>
            <a:off x="5227379" y="7933124"/>
            <a:ext cx="1867227" cy="1604648"/>
            <a:chOff x="0" y="0"/>
            <a:chExt cx="812800" cy="698500"/>
          </a:xfrm>
        </p:grpSpPr>
        <p:sp>
          <p:nvSpPr>
            <p:cNvPr id="32" name="Freeform 3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id="33" name="TextBox 33"/>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34" name="Freeform 34"/>
          <p:cNvSpPr/>
          <p:nvPr/>
        </p:nvSpPr>
        <p:spPr>
          <a:xfrm>
            <a:off x="5697657" y="8299761"/>
            <a:ext cx="768874" cy="839049"/>
          </a:xfrm>
          <a:custGeom>
            <a:avLst/>
            <a:gdLst/>
            <a:ahLst/>
            <a:cxnLst/>
            <a:rect l="l" t="t" r="r" b="b"/>
            <a:pathLst>
              <a:path w="768874" h="839049">
                <a:moveTo>
                  <a:pt x="0" y="0"/>
                </a:moveTo>
                <a:lnTo>
                  <a:pt x="768874" y="0"/>
                </a:lnTo>
                <a:lnTo>
                  <a:pt x="768874" y="839049"/>
                </a:lnTo>
                <a:lnTo>
                  <a:pt x="0" y="8390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5" name="TextBox 35"/>
          <p:cNvSpPr txBox="1"/>
          <p:nvPr/>
        </p:nvSpPr>
        <p:spPr>
          <a:xfrm>
            <a:off x="2300775" y="1158585"/>
            <a:ext cx="7238899" cy="848349"/>
          </a:xfrm>
          <a:prstGeom prst="rect">
            <a:avLst/>
          </a:prstGeom>
        </p:spPr>
        <p:txBody>
          <a:bodyPr lIns="0" tIns="0" rIns="0" bIns="0" rtlCol="0" anchor="t">
            <a:spAutoFit/>
          </a:bodyPr>
          <a:lstStyle/>
          <a:p>
            <a:pPr marL="0" lvl="0" indent="0">
              <a:lnSpc>
                <a:spcPts val="6842"/>
              </a:lnSpc>
              <a:spcBef>
                <a:spcPct val="0"/>
              </a:spcBef>
            </a:pPr>
            <a:r>
              <a:rPr lang="en-US" sz="4958" spc="173">
                <a:solidFill>
                  <a:srgbClr val="010101"/>
                </a:solidFill>
                <a:latin typeface="Archivo Black"/>
              </a:rPr>
              <a:t>FUNCTIONALITY</a:t>
            </a:r>
          </a:p>
        </p:txBody>
      </p:sp>
      <p:sp>
        <p:nvSpPr>
          <p:cNvPr id="36" name="TextBox 36"/>
          <p:cNvSpPr txBox="1"/>
          <p:nvPr/>
        </p:nvSpPr>
        <p:spPr>
          <a:xfrm>
            <a:off x="2523669" y="3391631"/>
            <a:ext cx="3882158" cy="932637"/>
          </a:xfrm>
          <a:prstGeom prst="rect">
            <a:avLst/>
          </a:prstGeom>
        </p:spPr>
        <p:txBody>
          <a:bodyPr lIns="0" tIns="0" rIns="0" bIns="0" rtlCol="0" anchor="t">
            <a:spAutoFit/>
          </a:bodyPr>
          <a:lstStyle/>
          <a:p>
            <a:pPr>
              <a:lnSpc>
                <a:spcPts val="3554"/>
              </a:lnSpc>
            </a:pPr>
            <a:r>
              <a:rPr lang="en-US" sz="2576" spc="252">
                <a:solidFill>
                  <a:srgbClr val="F2F4F5"/>
                </a:solidFill>
                <a:latin typeface="Arial"/>
              </a:rPr>
              <a:t>ADDING BOOKS AND EBOOKS</a:t>
            </a:r>
          </a:p>
        </p:txBody>
      </p:sp>
      <p:sp>
        <p:nvSpPr>
          <p:cNvPr id="37" name="TextBox 37"/>
          <p:cNvSpPr txBox="1"/>
          <p:nvPr/>
        </p:nvSpPr>
        <p:spPr>
          <a:xfrm>
            <a:off x="7017762" y="5012208"/>
            <a:ext cx="3882158" cy="932637"/>
          </a:xfrm>
          <a:prstGeom prst="rect">
            <a:avLst/>
          </a:prstGeom>
        </p:spPr>
        <p:txBody>
          <a:bodyPr lIns="0" tIns="0" rIns="0" bIns="0" rtlCol="0" anchor="t">
            <a:spAutoFit/>
          </a:bodyPr>
          <a:lstStyle/>
          <a:p>
            <a:pPr>
              <a:lnSpc>
                <a:spcPts val="3554"/>
              </a:lnSpc>
            </a:pPr>
            <a:r>
              <a:rPr lang="en-US" sz="2576" spc="252">
                <a:solidFill>
                  <a:srgbClr val="F2F4F5"/>
                </a:solidFill>
                <a:latin typeface="Arial"/>
              </a:rPr>
              <a:t>REMOVING BOOKS AND EBOOKS</a:t>
            </a:r>
          </a:p>
        </p:txBody>
      </p:sp>
      <p:sp>
        <p:nvSpPr>
          <p:cNvPr id="38" name="TextBox 38"/>
          <p:cNvSpPr txBox="1"/>
          <p:nvPr/>
        </p:nvSpPr>
        <p:spPr>
          <a:xfrm>
            <a:off x="2523669" y="6606229"/>
            <a:ext cx="3882158" cy="932637"/>
          </a:xfrm>
          <a:prstGeom prst="rect">
            <a:avLst/>
          </a:prstGeom>
        </p:spPr>
        <p:txBody>
          <a:bodyPr lIns="0" tIns="0" rIns="0" bIns="0" rtlCol="0" anchor="t">
            <a:spAutoFit/>
          </a:bodyPr>
          <a:lstStyle/>
          <a:p>
            <a:pPr>
              <a:lnSpc>
                <a:spcPts val="3554"/>
              </a:lnSpc>
            </a:pPr>
            <a:r>
              <a:rPr lang="en-US" sz="2576" spc="252">
                <a:solidFill>
                  <a:srgbClr val="F2F4F5"/>
                </a:solidFill>
                <a:latin typeface="Arial"/>
              </a:rPr>
              <a:t>SEARCHING BOOKS AND EBOOKS</a:t>
            </a:r>
          </a:p>
        </p:txBody>
      </p:sp>
      <p:sp>
        <p:nvSpPr>
          <p:cNvPr id="39" name="TextBox 39"/>
          <p:cNvSpPr txBox="1"/>
          <p:nvPr/>
        </p:nvSpPr>
        <p:spPr>
          <a:xfrm>
            <a:off x="7017762" y="8221504"/>
            <a:ext cx="3882158" cy="932637"/>
          </a:xfrm>
          <a:prstGeom prst="rect">
            <a:avLst/>
          </a:prstGeom>
        </p:spPr>
        <p:txBody>
          <a:bodyPr lIns="0" tIns="0" rIns="0" bIns="0" rtlCol="0" anchor="t">
            <a:spAutoFit/>
          </a:bodyPr>
          <a:lstStyle/>
          <a:p>
            <a:pPr>
              <a:lnSpc>
                <a:spcPts val="3554"/>
              </a:lnSpc>
            </a:pPr>
            <a:r>
              <a:rPr lang="en-US" sz="2576" spc="252">
                <a:solidFill>
                  <a:srgbClr val="F2F4F5"/>
                </a:solidFill>
                <a:latin typeface="Arial"/>
              </a:rPr>
              <a:t>VIEWING BOOKS AND EBOOKS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2"/>
            <a:stretch>
              <a:fillRect t="-86495"/>
            </a:stretch>
          </a:blipFill>
        </p:spPr>
      </p:sp>
      <p:grpSp>
        <p:nvGrpSpPr>
          <p:cNvPr id="3" name="Group 3"/>
          <p:cNvGrpSpPr>
            <a:grpSpLocks noChangeAspect="1"/>
          </p:cNvGrpSpPr>
          <p:nvPr/>
        </p:nvGrpSpPr>
        <p:grpSpPr>
          <a:xfrm>
            <a:off x="9046979" y="0"/>
            <a:ext cx="9241021" cy="10396149"/>
            <a:chOff x="0" y="0"/>
            <a:chExt cx="5370413" cy="6041715"/>
          </a:xfrm>
        </p:grpSpPr>
        <p:sp>
          <p:nvSpPr>
            <p:cNvPr id="4" name="Freeform 4"/>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3"/>
              <a:stretch>
                <a:fillRect t="-15247" b="-3271"/>
              </a:stretch>
            </a:blipFill>
          </p:spPr>
        </p:sp>
      </p:grpSp>
      <p:grpSp>
        <p:nvGrpSpPr>
          <p:cNvPr id="6" name="Group 6"/>
          <p:cNvGrpSpPr/>
          <p:nvPr/>
        </p:nvGrpSpPr>
        <p:grpSpPr>
          <a:xfrm>
            <a:off x="-3950263" y="803081"/>
            <a:ext cx="15859325" cy="2258023"/>
            <a:chOff x="0" y="0"/>
            <a:chExt cx="1537211" cy="218865"/>
          </a:xfrm>
        </p:grpSpPr>
        <p:sp>
          <p:nvSpPr>
            <p:cNvPr id="7" name="Freeform 7"/>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8" name="TextBox 8"/>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TextBox 9"/>
          <p:cNvSpPr txBox="1"/>
          <p:nvPr/>
        </p:nvSpPr>
        <p:spPr>
          <a:xfrm>
            <a:off x="643061" y="4494542"/>
            <a:ext cx="11916453" cy="3487759"/>
          </a:xfrm>
          <a:prstGeom prst="rect">
            <a:avLst/>
          </a:prstGeom>
        </p:spPr>
        <p:txBody>
          <a:bodyPr lIns="0" tIns="0" rIns="0" bIns="0" rtlCol="0" anchor="t">
            <a:spAutoFit/>
          </a:bodyPr>
          <a:lstStyle/>
          <a:p>
            <a:pPr marL="0" lvl="0" indent="0" algn="just">
              <a:lnSpc>
                <a:spcPts val="4502"/>
              </a:lnSpc>
              <a:spcBef>
                <a:spcPct val="0"/>
              </a:spcBef>
            </a:pPr>
            <a:r>
              <a:rPr lang="en-US" sz="3262" spc="319">
                <a:solidFill>
                  <a:srgbClr val="000000"/>
                </a:solidFill>
                <a:latin typeface="Arial"/>
              </a:rPr>
              <a:t>In conclusion, the library management system provides a comprehensive set of tools to manage a library's resources efficiently. The use of data structures such as linked lists, stacks, queues, and arrays enables efficient handling of different types of resources and their availability.</a:t>
            </a:r>
          </a:p>
        </p:txBody>
      </p:sp>
      <p:sp>
        <p:nvSpPr>
          <p:cNvPr id="10" name="TextBox 10"/>
          <p:cNvSpPr txBox="1"/>
          <p:nvPr/>
        </p:nvSpPr>
        <p:spPr>
          <a:xfrm>
            <a:off x="1769936" y="1304859"/>
            <a:ext cx="7559487" cy="1132046"/>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rPr>
              <a:t>CONCLUSION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105423" y="-1028700"/>
            <a:ext cx="18498846" cy="11501585"/>
          </a:xfrm>
          <a:custGeom>
            <a:avLst/>
            <a:gdLst/>
            <a:ahLst/>
            <a:cxnLst/>
            <a:rect l="l" t="t" r="r" b="b"/>
            <a:pathLst>
              <a:path w="18498846" h="11501585">
                <a:moveTo>
                  <a:pt x="0" y="0"/>
                </a:moveTo>
                <a:lnTo>
                  <a:pt x="18498846" y="0"/>
                </a:lnTo>
                <a:lnTo>
                  <a:pt x="18498846" y="11501585"/>
                </a:lnTo>
                <a:lnTo>
                  <a:pt x="0" y="11501585"/>
                </a:lnTo>
                <a:lnTo>
                  <a:pt x="0" y="0"/>
                </a:lnTo>
                <a:close/>
              </a:path>
            </a:pathLst>
          </a:custGeom>
          <a:blipFill>
            <a:blip r:embed="rId2"/>
            <a:stretch>
              <a:fillRect l="-835" t="-11196" r="-835"/>
            </a:stretch>
          </a:blipFill>
        </p:spPr>
      </p:sp>
      <p:grpSp>
        <p:nvGrpSpPr>
          <p:cNvPr id="3" name="Group 3"/>
          <p:cNvGrpSpPr/>
          <p:nvPr/>
        </p:nvGrpSpPr>
        <p:grpSpPr>
          <a:xfrm>
            <a:off x="2649974" y="1130665"/>
            <a:ext cx="12988051" cy="8025671"/>
            <a:chOff x="0" y="0"/>
            <a:chExt cx="3420721" cy="2113757"/>
          </a:xfrm>
        </p:grpSpPr>
        <p:sp>
          <p:nvSpPr>
            <p:cNvPr id="4" name="Freeform 4"/>
            <p:cNvSpPr/>
            <p:nvPr/>
          </p:nvSpPr>
          <p:spPr>
            <a:xfrm>
              <a:off x="0" y="0"/>
              <a:ext cx="3420721" cy="2113757"/>
            </a:xfrm>
            <a:custGeom>
              <a:avLst/>
              <a:gdLst/>
              <a:ahLst/>
              <a:cxnLst/>
              <a:rect l="l" t="t" r="r" b="b"/>
              <a:pathLst>
                <a:path w="3420721" h="2113757">
                  <a:moveTo>
                    <a:pt x="14902" y="0"/>
                  </a:moveTo>
                  <a:lnTo>
                    <a:pt x="3405820" y="0"/>
                  </a:lnTo>
                  <a:cubicBezTo>
                    <a:pt x="3414050" y="0"/>
                    <a:pt x="3420721" y="6672"/>
                    <a:pt x="3420721" y="14902"/>
                  </a:cubicBezTo>
                  <a:lnTo>
                    <a:pt x="3420721" y="2098855"/>
                  </a:lnTo>
                  <a:cubicBezTo>
                    <a:pt x="3420721" y="2102807"/>
                    <a:pt x="3419151" y="2106598"/>
                    <a:pt x="3416357" y="2109392"/>
                  </a:cubicBezTo>
                  <a:cubicBezTo>
                    <a:pt x="3413562" y="2112187"/>
                    <a:pt x="3409772" y="2113757"/>
                    <a:pt x="3405820" y="2113757"/>
                  </a:cubicBezTo>
                  <a:lnTo>
                    <a:pt x="14902" y="2113757"/>
                  </a:lnTo>
                  <a:cubicBezTo>
                    <a:pt x="6672" y="2113757"/>
                    <a:pt x="0" y="2107085"/>
                    <a:pt x="0" y="2098855"/>
                  </a:cubicBezTo>
                  <a:lnTo>
                    <a:pt x="0" y="14902"/>
                  </a:lnTo>
                  <a:cubicBezTo>
                    <a:pt x="0" y="6672"/>
                    <a:pt x="6672" y="0"/>
                    <a:pt x="14902" y="0"/>
                  </a:cubicBezTo>
                  <a:close/>
                </a:path>
              </a:pathLst>
            </a:custGeom>
            <a:solidFill>
              <a:srgbClr val="FFFFFF">
                <a:alpha val="40784"/>
              </a:srgbClr>
            </a:solidFill>
          </p:spPr>
        </p:sp>
        <p:sp>
          <p:nvSpPr>
            <p:cNvPr id="5" name="TextBox 5"/>
            <p:cNvSpPr txBox="1"/>
            <p:nvPr/>
          </p:nvSpPr>
          <p:spPr>
            <a:xfrm>
              <a:off x="0" y="-19050"/>
              <a:ext cx="3420721" cy="213280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5297633" y="2751419"/>
            <a:ext cx="7561177" cy="4788247"/>
          </a:xfrm>
          <a:prstGeom prst="rect">
            <a:avLst/>
          </a:prstGeom>
        </p:spPr>
        <p:txBody>
          <a:bodyPr lIns="0" tIns="0" rIns="0" bIns="0" rtlCol="0" anchor="t">
            <a:spAutoFit/>
          </a:bodyPr>
          <a:lstStyle/>
          <a:p>
            <a:pPr algn="ctr">
              <a:lnSpc>
                <a:spcPts val="19145"/>
              </a:lnSpc>
            </a:pPr>
            <a:r>
              <a:rPr lang="en-US" sz="13873" spc="485">
                <a:solidFill>
                  <a:srgbClr val="000000"/>
                </a:solidFill>
                <a:latin typeface="Archivo Black"/>
              </a:rPr>
              <a:t>THANK</a:t>
            </a:r>
          </a:p>
          <a:p>
            <a:pPr marL="0" lvl="0" indent="0" algn="ctr">
              <a:lnSpc>
                <a:spcPts val="19145"/>
              </a:lnSpc>
              <a:spcBef>
                <a:spcPct val="0"/>
              </a:spcBef>
            </a:pPr>
            <a:r>
              <a:rPr lang="en-US" sz="13873" spc="485">
                <a:solidFill>
                  <a:srgbClr val="000000"/>
                </a:solidFill>
                <a:latin typeface="Archivo Black"/>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256</Words>
  <Application>Microsoft Office PowerPoint</Application>
  <PresentationFormat>Custom</PresentationFormat>
  <Paragraphs>37</Paragraphs>
  <Slides>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Montserrat Classic Bold</vt:lpstr>
      <vt:lpstr>Arial</vt:lpstr>
      <vt:lpstr>Montserrat Light</vt:lpstr>
      <vt:lpstr>Canva Sans Bold</vt:lpstr>
      <vt:lpstr>Canva Sans</vt:lpstr>
      <vt:lpstr>Archivo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 PROJECT</dc:title>
  <cp:lastModifiedBy>Abdul</cp:lastModifiedBy>
  <cp:revision>2</cp:revision>
  <dcterms:created xsi:type="dcterms:W3CDTF">2006-08-16T00:00:00Z</dcterms:created>
  <dcterms:modified xsi:type="dcterms:W3CDTF">2024-04-27T18:08:02Z</dcterms:modified>
  <dc:identifier>DAGDPoQRI_0</dc:identifier>
</cp:coreProperties>
</file>